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779A73-2A57-4224-8CE0-782A8D27DE26}" type="datetimeFigureOut">
              <a:rPr lang="it-IT" smtClean="0"/>
              <a:pPr/>
              <a:t>04/06/2013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A12C51-8605-4E8D-8029-9BEA605801C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79A73-2A57-4224-8CE0-782A8D27DE26}" type="datetimeFigureOut">
              <a:rPr lang="it-IT" smtClean="0"/>
              <a:pPr/>
              <a:t>04/06/2013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12C51-8605-4E8D-8029-9BEA605801C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052736"/>
            <a:ext cx="7772400" cy="3024336"/>
          </a:xfrm>
        </p:spPr>
        <p:txBody>
          <a:bodyPr>
            <a:noAutofit/>
          </a:bodyPr>
          <a:lstStyle/>
          <a:p>
            <a:r>
              <a:rPr lang="en-US" sz="6000" dirty="0" smtClean="0">
                <a:solidFill>
                  <a:schemeClr val="tx2">
                    <a:lumMod val="75000"/>
                  </a:schemeClr>
                </a:solidFill>
              </a:rPr>
              <a:t>SCHOOL TRIP TO PARMA AND </a:t>
            </a:r>
            <a:r>
              <a:rPr lang="en-US" sz="6000" dirty="0" smtClean="0">
                <a:solidFill>
                  <a:schemeClr val="tx2">
                    <a:lumMod val="75000"/>
                  </a:schemeClr>
                </a:solidFill>
              </a:rPr>
              <a:t>FONTANELLATO</a:t>
            </a:r>
            <a:endParaRPr lang="it-IT" sz="6000" dirty="0">
              <a:solidFill>
                <a:schemeClr val="tx2">
                  <a:lumMod val="75000"/>
                </a:schemeClr>
              </a:solidFill>
            </a:endParaRPr>
          </a:p>
        </p:txBody>
      </p:sp>
      <p:sp>
        <p:nvSpPr>
          <p:cNvPr id="3" name="Sottotitolo 2"/>
          <p:cNvSpPr>
            <a:spLocks noGrp="1"/>
          </p:cNvSpPr>
          <p:nvPr>
            <p:ph type="subTitle" idx="1"/>
          </p:nvPr>
        </p:nvSpPr>
        <p:spPr>
          <a:xfrm>
            <a:off x="1371600" y="4869160"/>
            <a:ext cx="6400800" cy="769640"/>
          </a:xfrm>
        </p:spPr>
        <p:txBody>
          <a:bodyPr>
            <a:normAutofit/>
          </a:bodyPr>
          <a:lstStyle/>
          <a:p>
            <a:r>
              <a:rPr lang="en-US" sz="4400" dirty="0" smtClean="0">
                <a:solidFill>
                  <a:schemeClr val="tx2">
                    <a:lumMod val="60000"/>
                    <a:lumOff val="40000"/>
                  </a:schemeClr>
                </a:solidFill>
              </a:rPr>
              <a:t>CLASSES 2D AND 2E</a:t>
            </a:r>
            <a:endParaRPr lang="it-IT" sz="4400"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363272" cy="792088"/>
          </a:xfrm>
        </p:spPr>
        <p:txBody>
          <a:bodyPr>
            <a:noAutofit/>
          </a:bodyPr>
          <a:lstStyle/>
          <a:p>
            <a:pPr algn="l"/>
            <a:r>
              <a:rPr lang="en-GB" sz="2800" dirty="0" smtClean="0"/>
              <a:t>The interior of the Cathedral is shaped on a Latin cross.</a:t>
            </a:r>
            <a:endParaRPr lang="it-IT" sz="2800" dirty="0"/>
          </a:p>
        </p:txBody>
      </p:sp>
      <p:pic>
        <p:nvPicPr>
          <p:cNvPr id="3" name="Immagine 2" descr="IMG_1092 copia.jpg"/>
          <p:cNvPicPr>
            <a:picLocks noChangeAspect="1"/>
          </p:cNvPicPr>
          <p:nvPr/>
        </p:nvPicPr>
        <p:blipFill>
          <a:blip r:embed="rId2" cstate="print"/>
          <a:stretch>
            <a:fillRect/>
          </a:stretch>
        </p:blipFill>
        <p:spPr>
          <a:xfrm>
            <a:off x="1331640" y="1412776"/>
            <a:ext cx="6660232" cy="49951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370386"/>
          </a:xfrm>
        </p:spPr>
        <p:txBody>
          <a:bodyPr>
            <a:noAutofit/>
          </a:bodyPr>
          <a:lstStyle/>
          <a:p>
            <a:pPr algn="l"/>
            <a:r>
              <a:rPr lang="en-GB" sz="3200" dirty="0" smtClean="0"/>
              <a:t>A 16th century red Verona marble staircase leads up to the transepts where, on the right, is the famous relief of the Deposition by </a:t>
            </a:r>
            <a:r>
              <a:rPr lang="en-GB" sz="3200" dirty="0" err="1" smtClean="0"/>
              <a:t>Benedetto</a:t>
            </a:r>
            <a:r>
              <a:rPr lang="en-GB" sz="3200" dirty="0" smtClean="0"/>
              <a:t> </a:t>
            </a:r>
            <a:r>
              <a:rPr lang="en-GB" sz="3200" dirty="0" err="1" smtClean="0"/>
              <a:t>Antelami</a:t>
            </a:r>
            <a:r>
              <a:rPr lang="en-GB" sz="3200" dirty="0" smtClean="0"/>
              <a:t>, one of the finest examples of Romanesque sculpture.</a:t>
            </a:r>
            <a:br>
              <a:rPr lang="en-GB" sz="3200" dirty="0" smtClean="0"/>
            </a:br>
            <a:endParaRPr lang="it-IT" sz="3200" dirty="0"/>
          </a:p>
        </p:txBody>
      </p:sp>
      <p:pic>
        <p:nvPicPr>
          <p:cNvPr id="3" name="Immagine 2" descr="PIC1744O.jpg"/>
          <p:cNvPicPr>
            <a:picLocks noChangeAspect="1"/>
          </p:cNvPicPr>
          <p:nvPr/>
        </p:nvPicPr>
        <p:blipFill>
          <a:blip r:embed="rId2" cstate="print"/>
          <a:stretch>
            <a:fillRect/>
          </a:stretch>
        </p:blipFill>
        <p:spPr>
          <a:xfrm>
            <a:off x="1043608" y="2996952"/>
            <a:ext cx="6971034" cy="34419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496944" cy="1143000"/>
          </a:xfrm>
        </p:spPr>
        <p:txBody>
          <a:bodyPr>
            <a:normAutofit/>
          </a:bodyPr>
          <a:lstStyle/>
          <a:p>
            <a:pPr algn="l"/>
            <a:r>
              <a:rPr lang="en-GB" sz="2900" dirty="0" smtClean="0"/>
              <a:t>The great void of the dome was frescoed by Correggio in 1526 with the Assumption of the Virgin.</a:t>
            </a:r>
            <a:endParaRPr lang="it-IT" sz="2900" dirty="0"/>
          </a:p>
        </p:txBody>
      </p:sp>
      <p:pic>
        <p:nvPicPr>
          <p:cNvPr id="3" name="Immagine 2" descr="IMG_1116 copia.jpg"/>
          <p:cNvPicPr>
            <a:picLocks noChangeAspect="1"/>
          </p:cNvPicPr>
          <p:nvPr/>
        </p:nvPicPr>
        <p:blipFill>
          <a:blip r:embed="rId2" cstate="print"/>
          <a:stretch>
            <a:fillRect/>
          </a:stretch>
        </p:blipFill>
        <p:spPr>
          <a:xfrm>
            <a:off x="1331640" y="1484784"/>
            <a:ext cx="6552728" cy="49145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363272" cy="6192688"/>
          </a:xfrm>
        </p:spPr>
        <p:txBody>
          <a:bodyPr>
            <a:normAutofit fontScale="90000"/>
          </a:bodyPr>
          <a:lstStyle/>
          <a:p>
            <a:pPr algn="l"/>
            <a:r>
              <a:rPr lang="it-IT" sz="3700" dirty="0" err="1" smtClean="0"/>
              <a:t>After</a:t>
            </a:r>
            <a:r>
              <a:rPr lang="it-IT" sz="3700" dirty="0" smtClean="0"/>
              <a:t> </a:t>
            </a:r>
            <a:r>
              <a:rPr lang="it-IT" sz="3700" dirty="0" err="1" smtClean="0"/>
              <a:t>that</a:t>
            </a:r>
            <a:r>
              <a:rPr lang="it-IT" sz="3700" dirty="0" smtClean="0"/>
              <a:t> </a:t>
            </a:r>
            <a:r>
              <a:rPr lang="it-IT" sz="3700" dirty="0" err="1" smtClean="0"/>
              <a:t>we</a:t>
            </a:r>
            <a:r>
              <a:rPr lang="it-IT" sz="3700" dirty="0" smtClean="0"/>
              <a:t> </a:t>
            </a:r>
            <a:r>
              <a:rPr lang="it-IT" sz="3700" dirty="0" err="1" smtClean="0"/>
              <a:t>saw</a:t>
            </a:r>
            <a:r>
              <a:rPr lang="it-IT" sz="3700" dirty="0" smtClean="0"/>
              <a:t> the </a:t>
            </a:r>
            <a:r>
              <a:rPr lang="it-IT" sz="3700" dirty="0" err="1" smtClean="0"/>
              <a:t>old</a:t>
            </a:r>
            <a:r>
              <a:rPr lang="it-IT" sz="3700" dirty="0" smtClean="0"/>
              <a:t> </a:t>
            </a:r>
            <a:r>
              <a:rPr lang="it-IT" sz="3700" dirty="0" err="1" smtClean="0"/>
              <a:t>Pharmacy</a:t>
            </a:r>
            <a:r>
              <a:rPr lang="it-IT" sz="3700" dirty="0" smtClean="0"/>
              <a:t> </a:t>
            </a:r>
            <a:r>
              <a:rPr lang="it-IT" sz="3700" dirty="0" err="1" smtClean="0"/>
              <a:t>of</a:t>
            </a:r>
            <a:r>
              <a:rPr lang="it-IT" sz="3700" dirty="0" smtClean="0"/>
              <a:t> </a:t>
            </a:r>
            <a:r>
              <a:rPr lang="it-IT" sz="3700" dirty="0" smtClean="0"/>
              <a:t/>
            </a:r>
            <a:br>
              <a:rPr lang="it-IT" sz="3700" dirty="0" smtClean="0"/>
            </a:br>
            <a:r>
              <a:rPr lang="it-IT" sz="3700" dirty="0" smtClean="0"/>
              <a:t>S</a:t>
            </a:r>
            <a:r>
              <a:rPr lang="it-IT" sz="3700" dirty="0" smtClean="0"/>
              <a:t>. Giovanni.</a:t>
            </a:r>
            <a:br>
              <a:rPr lang="it-IT" sz="3700" dirty="0" smtClean="0"/>
            </a:br>
            <a:r>
              <a:rPr lang="en-GB" sz="3700" dirty="0" smtClean="0"/>
              <a:t>The historical apothecary, dating back to 1201, can be found in the west side </a:t>
            </a:r>
            <a:r>
              <a:rPr lang="en-US" sz="3700" dirty="0" smtClean="0"/>
              <a:t>of the monastery of San Giovanni. It </a:t>
            </a:r>
            <a:r>
              <a:rPr lang="en-GB" sz="3700" dirty="0" smtClean="0"/>
              <a:t>was run by </a:t>
            </a:r>
            <a:r>
              <a:rPr lang="en-GB" sz="3700" dirty="0" err="1" smtClean="0"/>
              <a:t>Benedectine</a:t>
            </a:r>
            <a:r>
              <a:rPr lang="en-GB" sz="3700" dirty="0" smtClean="0"/>
              <a:t> monks and remained in use until 1766. </a:t>
            </a:r>
            <a:br>
              <a:rPr lang="en-GB" sz="3700" dirty="0" smtClean="0"/>
            </a:br>
            <a:r>
              <a:rPr lang="en-GB" sz="3700" dirty="0" smtClean="0"/>
              <a:t>In the 16th-17th century interior a large collection of apothecary vases is displayed on ancient wooden shelves: tall and cylindrical </a:t>
            </a:r>
            <a:r>
              <a:rPr lang="en-GB" sz="3700" dirty="0" err="1" smtClean="0"/>
              <a:t>albarelli</a:t>
            </a:r>
            <a:r>
              <a:rPr lang="en-GB" sz="3700" dirty="0" smtClean="0"/>
              <a:t>, flasks, jugs and mortars for the preparation of remedies.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5472608"/>
          </a:xfrm>
        </p:spPr>
        <p:txBody>
          <a:bodyPr>
            <a:normAutofit fontScale="90000"/>
          </a:bodyPr>
          <a:lstStyle/>
          <a:p>
            <a:pPr algn="l"/>
            <a:r>
              <a:rPr lang="it-IT" sz="4000" dirty="0" err="1" smtClean="0"/>
              <a:t>Then</a:t>
            </a:r>
            <a:r>
              <a:rPr lang="it-IT" sz="4000" dirty="0" smtClean="0"/>
              <a:t> </a:t>
            </a:r>
            <a:r>
              <a:rPr lang="it-IT" sz="4000" dirty="0" err="1" smtClean="0"/>
              <a:t>we</a:t>
            </a:r>
            <a:r>
              <a:rPr lang="it-IT" sz="4000" dirty="0" smtClean="0"/>
              <a:t> </a:t>
            </a:r>
            <a:r>
              <a:rPr lang="it-IT" sz="4000" dirty="0" err="1" smtClean="0"/>
              <a:t>went</a:t>
            </a:r>
            <a:r>
              <a:rPr lang="it-IT" sz="4000" dirty="0" smtClean="0"/>
              <a:t> </a:t>
            </a:r>
            <a:r>
              <a:rPr lang="it-IT" sz="4000" dirty="0" err="1" smtClean="0"/>
              <a:t>to</a:t>
            </a:r>
            <a:r>
              <a:rPr lang="it-IT" sz="4000" dirty="0" smtClean="0"/>
              <a:t> the Church </a:t>
            </a:r>
            <a:r>
              <a:rPr lang="it-IT" sz="4000" dirty="0" err="1" smtClean="0"/>
              <a:t>of</a:t>
            </a:r>
            <a:r>
              <a:rPr lang="it-IT" sz="4000" dirty="0" smtClean="0"/>
              <a:t> St. Mary </a:t>
            </a:r>
            <a:r>
              <a:rPr lang="it-IT" sz="4000" dirty="0" err="1" smtClean="0"/>
              <a:t>of</a:t>
            </a:r>
            <a:r>
              <a:rPr lang="it-IT" sz="4000" dirty="0" smtClean="0"/>
              <a:t> Steccata.</a:t>
            </a:r>
            <a:br>
              <a:rPr lang="it-IT" sz="4000" dirty="0" smtClean="0"/>
            </a:br>
            <a:r>
              <a:rPr lang="it-IT" sz="4000" dirty="0" smtClean="0"/>
              <a:t/>
            </a:r>
            <a:br>
              <a:rPr lang="it-IT" sz="4000" dirty="0" smtClean="0"/>
            </a:br>
            <a:r>
              <a:rPr lang="en-GB" sz="4000" dirty="0" smtClean="0"/>
              <a:t>The church was begun in 1521 in order to give shelter to a picture of the Madonna said to be miraculous that originally hung on the wall of a small oratory called "</a:t>
            </a:r>
            <a:r>
              <a:rPr lang="en-GB" sz="4000" dirty="0" err="1" smtClean="0"/>
              <a:t>dello</a:t>
            </a:r>
            <a:r>
              <a:rPr lang="en-GB" sz="4000" dirty="0" smtClean="0"/>
              <a:t> </a:t>
            </a:r>
            <a:r>
              <a:rPr lang="en-GB" sz="4000" dirty="0" err="1" smtClean="0"/>
              <a:t>steccato</a:t>
            </a:r>
            <a:r>
              <a:rPr lang="en-GB" sz="4000" dirty="0" smtClean="0"/>
              <a:t>" or wooden shield. </a:t>
            </a:r>
            <a:r>
              <a:rPr lang="en-GB" sz="3200" dirty="0" smtClean="0"/>
              <a:t/>
            </a:r>
            <a:br>
              <a:rPr lang="en-GB" sz="3200" dirty="0" smtClean="0"/>
            </a:br>
            <a:endParaRPr lang="it-IT"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602632" cy="6178698"/>
          </a:xfrm>
        </p:spPr>
        <p:txBody>
          <a:bodyPr>
            <a:noAutofit/>
          </a:bodyPr>
          <a:lstStyle/>
          <a:p>
            <a:pPr algn="l"/>
            <a:r>
              <a:rPr lang="en-GB" sz="3200" dirty="0" smtClean="0"/>
              <a:t>Consecrated in 1539, the church is built in an elegant Bramante style in the shape of a Greek cross with semicircular apses and square corner chapels.</a:t>
            </a:r>
            <a:endParaRPr lang="it-IT" sz="3200" dirty="0"/>
          </a:p>
        </p:txBody>
      </p:sp>
      <p:pic>
        <p:nvPicPr>
          <p:cNvPr id="3" name="Immagine 2" descr="14723OP2422AU23309 copia.jpg"/>
          <p:cNvPicPr>
            <a:picLocks noChangeAspect="1"/>
          </p:cNvPicPr>
          <p:nvPr/>
        </p:nvPicPr>
        <p:blipFill>
          <a:blip r:embed="rId2" cstate="print"/>
          <a:stretch>
            <a:fillRect/>
          </a:stretch>
        </p:blipFill>
        <p:spPr>
          <a:xfrm>
            <a:off x="3184679" y="260648"/>
            <a:ext cx="5275753" cy="61831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fontScale="90000"/>
          </a:bodyPr>
          <a:lstStyle/>
          <a:p>
            <a:pPr algn="l"/>
            <a:r>
              <a:rPr lang="it-IT" dirty="0" err="1" smtClean="0"/>
              <a:t>Finally</a:t>
            </a:r>
            <a:r>
              <a:rPr lang="it-IT" dirty="0" smtClean="0"/>
              <a:t> </a:t>
            </a:r>
            <a:r>
              <a:rPr lang="it-IT" dirty="0" err="1" smtClean="0"/>
              <a:t>we</a:t>
            </a:r>
            <a:r>
              <a:rPr lang="it-IT" dirty="0" smtClean="0"/>
              <a:t> </a:t>
            </a:r>
            <a:r>
              <a:rPr lang="it-IT" dirty="0" err="1" smtClean="0"/>
              <a:t>went</a:t>
            </a:r>
            <a:r>
              <a:rPr lang="it-IT" dirty="0" smtClean="0"/>
              <a:t> </a:t>
            </a:r>
            <a:r>
              <a:rPr lang="it-IT" dirty="0" err="1" smtClean="0"/>
              <a:t>to</a:t>
            </a:r>
            <a:r>
              <a:rPr lang="it-IT" dirty="0" smtClean="0"/>
              <a:t> the </a:t>
            </a:r>
            <a:r>
              <a:rPr lang="it-IT" dirty="0" err="1" smtClean="0"/>
              <a:t>Pilotta</a:t>
            </a:r>
            <a:r>
              <a:rPr lang="it-IT" dirty="0" smtClean="0"/>
              <a:t> Palace </a:t>
            </a:r>
            <a:r>
              <a:rPr lang="it-IT" dirty="0" err="1" smtClean="0"/>
              <a:t>to</a:t>
            </a:r>
            <a:r>
              <a:rPr lang="it-IT" dirty="0" smtClean="0"/>
              <a:t> </a:t>
            </a:r>
            <a:r>
              <a:rPr lang="it-IT" dirty="0" err="1" smtClean="0"/>
              <a:t>visit</a:t>
            </a:r>
            <a:r>
              <a:rPr lang="it-IT" dirty="0" smtClean="0"/>
              <a:t> the Farnese </a:t>
            </a:r>
            <a:r>
              <a:rPr lang="it-IT" dirty="0" err="1" smtClean="0"/>
              <a:t>Theatre</a:t>
            </a:r>
            <a:r>
              <a:rPr lang="it-IT" dirty="0" smtClean="0"/>
              <a:t>.</a:t>
            </a:r>
            <a:endParaRPr lang="it-IT" dirty="0"/>
          </a:p>
        </p:txBody>
      </p:sp>
      <p:pic>
        <p:nvPicPr>
          <p:cNvPr id="3" name="Immagine 2" descr="teatro-farnese.jpg"/>
          <p:cNvPicPr>
            <a:picLocks noChangeAspect="1"/>
          </p:cNvPicPr>
          <p:nvPr/>
        </p:nvPicPr>
        <p:blipFill>
          <a:blip r:embed="rId2" cstate="print"/>
          <a:stretch>
            <a:fillRect/>
          </a:stretch>
        </p:blipFill>
        <p:spPr>
          <a:xfrm>
            <a:off x="1475656" y="1700808"/>
            <a:ext cx="6147767" cy="46275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5760640"/>
          </a:xfrm>
        </p:spPr>
        <p:txBody>
          <a:bodyPr>
            <a:noAutofit/>
          </a:bodyPr>
          <a:lstStyle/>
          <a:p>
            <a:pPr algn="l"/>
            <a:r>
              <a:rPr lang="en-US" sz="3600" dirty="0" smtClean="0"/>
              <a:t>The theatre Farnese, one of the most beautiful historical theatres in Italy, was built between 1618 and 1619 at the order of </a:t>
            </a:r>
            <a:r>
              <a:rPr lang="en-US" sz="3600" dirty="0" err="1" smtClean="0"/>
              <a:t>Ranuccio</a:t>
            </a:r>
            <a:r>
              <a:rPr lang="en-US" sz="3600" dirty="0" smtClean="0"/>
              <a:t> I. It was built </a:t>
            </a:r>
            <a:r>
              <a:rPr lang="en-GB" sz="3600" dirty="0" smtClean="0"/>
              <a:t>in the former arms room of </a:t>
            </a:r>
            <a:r>
              <a:rPr lang="en-GB" sz="3600" dirty="0" err="1" smtClean="0"/>
              <a:t>Pilotta</a:t>
            </a:r>
            <a:r>
              <a:rPr lang="en-GB" sz="3600" dirty="0" smtClean="0"/>
              <a:t> palace, and was opened in 1628 for the wedding of </a:t>
            </a:r>
            <a:r>
              <a:rPr lang="en-GB" sz="3600" dirty="0" err="1" smtClean="0"/>
              <a:t>Margherita</a:t>
            </a:r>
            <a:r>
              <a:rPr lang="en-GB" sz="3600" dirty="0" smtClean="0"/>
              <a:t> de Medici and Duke </a:t>
            </a:r>
            <a:r>
              <a:rPr lang="en-GB" sz="3600" dirty="0" err="1" smtClean="0"/>
              <a:t>Odoardo</a:t>
            </a:r>
            <a:r>
              <a:rPr lang="en-GB" sz="3600" dirty="0" smtClean="0"/>
              <a:t> Farnese, with mythological and allegorical performances and a spectacular </a:t>
            </a:r>
            <a:r>
              <a:rPr lang="en-GB" sz="3600" dirty="0" err="1" smtClean="0"/>
              <a:t>naumachia</a:t>
            </a:r>
            <a:r>
              <a:rPr lang="en-US" sz="3600" dirty="0" smtClean="0"/>
              <a:t>.  </a:t>
            </a:r>
            <a:r>
              <a:rPr lang="it-IT" sz="3600" dirty="0" smtClean="0"/>
              <a:t/>
            </a:r>
            <a:br>
              <a:rPr lang="it-IT" sz="3600" dirty="0" smtClean="0"/>
            </a:br>
            <a:endParaRPr lang="it-IT"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944216"/>
          </a:xfrm>
        </p:spPr>
        <p:txBody>
          <a:bodyPr>
            <a:noAutofit/>
          </a:bodyPr>
          <a:lstStyle/>
          <a:p>
            <a:pPr algn="l"/>
            <a:r>
              <a:rPr lang="en-GB" sz="2800" dirty="0" smtClean="0"/>
              <a:t>The stage was equipped with an innovative system of movable scenery and special effects were used to recreate land and sea not only on the stage but also in the huge auditorium.</a:t>
            </a:r>
            <a:endParaRPr lang="it-IT" sz="2800" dirty="0"/>
          </a:p>
        </p:txBody>
      </p:sp>
      <p:pic>
        <p:nvPicPr>
          <p:cNvPr id="3" name="Immagine 2" descr="imagesCAO6KVBP.jpg"/>
          <p:cNvPicPr>
            <a:picLocks noChangeAspect="1"/>
          </p:cNvPicPr>
          <p:nvPr/>
        </p:nvPicPr>
        <p:blipFill>
          <a:blip r:embed="rId2" cstate="print"/>
          <a:stretch>
            <a:fillRect/>
          </a:stretch>
        </p:blipFill>
        <p:spPr>
          <a:xfrm>
            <a:off x="1547664" y="2420888"/>
            <a:ext cx="6078510" cy="39434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548680"/>
            <a:ext cx="7416824" cy="5328592"/>
          </a:xfrm>
        </p:spPr>
        <p:txBody>
          <a:bodyPr>
            <a:normAutofit fontScale="90000"/>
          </a:bodyPr>
          <a:lstStyle/>
          <a:p>
            <a:pPr algn="l"/>
            <a:r>
              <a:rPr lang="en-US" dirty="0" smtClean="0"/>
              <a:t>The theatre, built out of wood, plaster, straw and scraps of fabric, fell into a state of disrepair after the last performance in 1732 and was almost completely destroyed by Allied bombing in 1944. It was rebuilt in 1950 using the same materials.</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centi\Desktop\corso D\classe 2 D\01\gita 2013\IMG_1125 copia.jpg"/>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476672"/>
            <a:ext cx="7704856" cy="6120680"/>
          </a:xfrm>
        </p:spPr>
        <p:txBody>
          <a:bodyPr>
            <a:normAutofit fontScale="90000"/>
          </a:bodyPr>
          <a:lstStyle/>
          <a:p>
            <a:pPr algn="l"/>
            <a:r>
              <a:rPr lang="it-IT" sz="3100" dirty="0" smtClean="0"/>
              <a:t>At </a:t>
            </a:r>
            <a:r>
              <a:rPr lang="it-IT" sz="3100" dirty="0" err="1" smtClean="0"/>
              <a:t>one</a:t>
            </a:r>
            <a:r>
              <a:rPr lang="it-IT" sz="3100" dirty="0" smtClean="0"/>
              <a:t> o’clock </a:t>
            </a:r>
            <a:r>
              <a:rPr lang="it-IT" sz="3100" dirty="0" err="1" smtClean="0"/>
              <a:t>we</a:t>
            </a:r>
            <a:r>
              <a:rPr lang="it-IT" sz="3100" dirty="0" smtClean="0"/>
              <a:t> </a:t>
            </a:r>
            <a:r>
              <a:rPr lang="it-IT" sz="3100" dirty="0" err="1" smtClean="0"/>
              <a:t>had</a:t>
            </a:r>
            <a:r>
              <a:rPr lang="it-IT" sz="3100" dirty="0" smtClean="0"/>
              <a:t> lunch at the </a:t>
            </a:r>
            <a:r>
              <a:rPr lang="it-IT" sz="3100" dirty="0" err="1" smtClean="0"/>
              <a:t>Ducal</a:t>
            </a:r>
            <a:r>
              <a:rPr lang="it-IT" sz="3100" dirty="0" smtClean="0"/>
              <a:t> Park; </a:t>
            </a:r>
            <a:r>
              <a:rPr lang="it-IT" sz="3100" dirty="0" err="1" smtClean="0"/>
              <a:t>we</a:t>
            </a:r>
            <a:r>
              <a:rPr lang="it-IT" sz="3100" dirty="0" smtClean="0"/>
              <a:t> </a:t>
            </a:r>
            <a:r>
              <a:rPr lang="it-IT" sz="3100" dirty="0" err="1" smtClean="0"/>
              <a:t>ate</a:t>
            </a:r>
            <a:r>
              <a:rPr lang="it-IT" sz="3100" dirty="0" smtClean="0"/>
              <a:t> </a:t>
            </a:r>
            <a:r>
              <a:rPr lang="it-IT" sz="3100" dirty="0" err="1" smtClean="0"/>
              <a:t>our</a:t>
            </a:r>
            <a:r>
              <a:rPr lang="it-IT" sz="3100" dirty="0" smtClean="0"/>
              <a:t> </a:t>
            </a:r>
            <a:r>
              <a:rPr lang="it-IT" sz="3100" dirty="0" err="1" smtClean="0"/>
              <a:t>packed</a:t>
            </a:r>
            <a:r>
              <a:rPr lang="it-IT" sz="3100" dirty="0" smtClean="0"/>
              <a:t> </a:t>
            </a:r>
            <a:r>
              <a:rPr lang="it-IT" sz="3100" dirty="0" err="1" smtClean="0"/>
              <a:t>lunches</a:t>
            </a:r>
            <a:r>
              <a:rPr lang="it-IT" sz="3100" dirty="0" smtClean="0"/>
              <a:t> and </a:t>
            </a:r>
            <a:r>
              <a:rPr lang="it-IT" sz="3100" dirty="0" err="1" smtClean="0"/>
              <a:t>we</a:t>
            </a:r>
            <a:r>
              <a:rPr lang="it-IT" sz="3100" dirty="0" smtClean="0"/>
              <a:t> </a:t>
            </a:r>
            <a:r>
              <a:rPr lang="it-IT" sz="3100" dirty="0" err="1" smtClean="0"/>
              <a:t>bought</a:t>
            </a:r>
            <a:r>
              <a:rPr lang="it-IT" sz="3100" dirty="0" smtClean="0"/>
              <a:t> </a:t>
            </a:r>
            <a:r>
              <a:rPr lang="it-IT" sz="3100" dirty="0" err="1" smtClean="0"/>
              <a:t>ice-creams</a:t>
            </a:r>
            <a:r>
              <a:rPr lang="it-IT" sz="3100" dirty="0" smtClean="0"/>
              <a:t>.</a:t>
            </a:r>
            <a:br>
              <a:rPr lang="it-IT" sz="3100" dirty="0" smtClean="0"/>
            </a:br>
            <a:r>
              <a:rPr lang="it-IT" sz="3100" dirty="0" smtClean="0"/>
              <a:t>The </a:t>
            </a:r>
            <a:r>
              <a:rPr lang="it-IT" sz="3100" dirty="0" err="1" smtClean="0"/>
              <a:t>weather</a:t>
            </a:r>
            <a:r>
              <a:rPr lang="it-IT" sz="3100" dirty="0" smtClean="0"/>
              <a:t> </a:t>
            </a:r>
            <a:r>
              <a:rPr lang="it-IT" sz="3100" dirty="0" err="1" smtClean="0"/>
              <a:t>was</a:t>
            </a:r>
            <a:r>
              <a:rPr lang="it-IT" sz="3100" dirty="0" smtClean="0"/>
              <a:t> </a:t>
            </a:r>
            <a:r>
              <a:rPr lang="it-IT" sz="3100" dirty="0" err="1" smtClean="0"/>
              <a:t>good</a:t>
            </a:r>
            <a:r>
              <a:rPr lang="it-IT" sz="3100" dirty="0" smtClean="0"/>
              <a:t> in the </a:t>
            </a:r>
            <a:r>
              <a:rPr lang="it-IT" sz="3100" dirty="0" err="1" smtClean="0"/>
              <a:t>morning</a:t>
            </a:r>
            <a:r>
              <a:rPr lang="it-IT" sz="3100" dirty="0" smtClean="0"/>
              <a:t> and a bit hot in the </a:t>
            </a:r>
            <a:r>
              <a:rPr lang="it-IT" sz="3100" dirty="0" err="1" smtClean="0"/>
              <a:t>afternoon</a:t>
            </a:r>
            <a:r>
              <a:rPr lang="it-IT" sz="3100" dirty="0" smtClean="0"/>
              <a:t>.</a:t>
            </a:r>
            <a:br>
              <a:rPr lang="it-IT" sz="3100" dirty="0" smtClean="0"/>
            </a:br>
            <a:r>
              <a:rPr lang="it-IT" sz="3100" dirty="0" smtClean="0"/>
              <a:t/>
            </a:r>
            <a:br>
              <a:rPr lang="it-IT" sz="3100" dirty="0" smtClean="0"/>
            </a:br>
            <a:r>
              <a:rPr lang="en-GB" sz="3100" dirty="0" smtClean="0"/>
              <a:t> The elaborated green architecture of the old trees in the Ducal Park was designed in 1560 and extended in the 18th century.  </a:t>
            </a:r>
            <a:br>
              <a:rPr lang="en-GB" sz="3100" dirty="0" smtClean="0"/>
            </a:br>
            <a:r>
              <a:rPr lang="en-GB" sz="3100" dirty="0" smtClean="0"/>
              <a:t>In the Park houses the beautiful Ducal Palace and was opened to the citizens under Marie Louise.</a:t>
            </a:r>
            <a:r>
              <a:rPr lang="it-IT" sz="3100" dirty="0" smtClean="0"/>
              <a:t/>
            </a:r>
            <a:br>
              <a:rPr lang="it-IT" sz="3100" dirty="0" smtClean="0"/>
            </a:br>
            <a:r>
              <a:rPr lang="en-GB" sz="3100" dirty="0" smtClean="0"/>
              <a:t>Facilities in the park include a playground for kids, fountains, sport tracks, area for dogs, </a:t>
            </a:r>
            <a:r>
              <a:rPr lang="en-GB" sz="3100" dirty="0" err="1" smtClean="0"/>
              <a:t>cafè</a:t>
            </a:r>
            <a:r>
              <a:rPr lang="en-GB" sz="3100" dirty="0" smtClean="0"/>
              <a:t> with outdoor tables.</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424936" cy="1354162"/>
          </a:xfrm>
        </p:spPr>
        <p:txBody>
          <a:bodyPr>
            <a:normAutofit fontScale="90000"/>
          </a:bodyPr>
          <a:lstStyle/>
          <a:p>
            <a:pPr algn="l"/>
            <a:r>
              <a:rPr lang="it-IT" sz="3600" dirty="0" smtClean="0"/>
              <a:t>At 3 o’clock </a:t>
            </a:r>
            <a:r>
              <a:rPr lang="it-IT" sz="3600" dirty="0" err="1" smtClean="0"/>
              <a:t>we</a:t>
            </a:r>
            <a:r>
              <a:rPr lang="it-IT" sz="3600" dirty="0" smtClean="0"/>
              <a:t> </a:t>
            </a:r>
            <a:r>
              <a:rPr lang="it-IT" sz="3600" dirty="0" err="1" smtClean="0"/>
              <a:t>got</a:t>
            </a:r>
            <a:r>
              <a:rPr lang="it-IT" sz="3600" dirty="0" smtClean="0"/>
              <a:t> back </a:t>
            </a:r>
            <a:r>
              <a:rPr lang="it-IT" sz="3600" dirty="0" err="1" smtClean="0"/>
              <a:t>to</a:t>
            </a:r>
            <a:r>
              <a:rPr lang="it-IT" sz="3600" dirty="0" smtClean="0"/>
              <a:t> the coach and </a:t>
            </a:r>
            <a:r>
              <a:rPr lang="it-IT" sz="3600" dirty="0" err="1" smtClean="0"/>
              <a:t>we</a:t>
            </a:r>
            <a:r>
              <a:rPr lang="it-IT" sz="3600" dirty="0" smtClean="0"/>
              <a:t> </a:t>
            </a:r>
            <a:r>
              <a:rPr lang="it-IT" sz="3600" dirty="0" err="1" smtClean="0"/>
              <a:t>went</a:t>
            </a:r>
            <a:r>
              <a:rPr lang="it-IT" sz="3600" dirty="0" smtClean="0"/>
              <a:t> </a:t>
            </a:r>
            <a:r>
              <a:rPr lang="it-IT" sz="3600" dirty="0" err="1" smtClean="0"/>
              <a:t>to</a:t>
            </a:r>
            <a:r>
              <a:rPr lang="it-IT" sz="3600" dirty="0" smtClean="0"/>
              <a:t> </a:t>
            </a:r>
            <a:r>
              <a:rPr lang="it-IT" sz="3600" dirty="0" err="1" smtClean="0"/>
              <a:t>Fontanellato</a:t>
            </a:r>
            <a:r>
              <a:rPr lang="it-IT" sz="3600" dirty="0" smtClean="0"/>
              <a:t>, </a:t>
            </a:r>
            <a:r>
              <a:rPr lang="it-IT" sz="3600" dirty="0" err="1" smtClean="0"/>
              <a:t>where</a:t>
            </a:r>
            <a:r>
              <a:rPr lang="it-IT" sz="3600" dirty="0" smtClean="0"/>
              <a:t> </a:t>
            </a:r>
            <a:r>
              <a:rPr lang="it-IT" sz="3600" dirty="0" err="1" smtClean="0"/>
              <a:t>we</a:t>
            </a:r>
            <a:r>
              <a:rPr lang="it-IT" sz="3600" dirty="0" smtClean="0"/>
              <a:t> </a:t>
            </a:r>
            <a:r>
              <a:rPr lang="it-IT" sz="3600" dirty="0" err="1" smtClean="0"/>
              <a:t>visited</a:t>
            </a:r>
            <a:r>
              <a:rPr lang="it-IT" sz="3600" dirty="0" smtClean="0"/>
              <a:t> the </a:t>
            </a:r>
            <a:r>
              <a:rPr lang="it-IT" sz="3600" dirty="0" err="1" smtClean="0"/>
              <a:t>castle</a:t>
            </a:r>
            <a:r>
              <a:rPr lang="it-IT" sz="3600" dirty="0" smtClean="0"/>
              <a:t>.</a:t>
            </a:r>
            <a:endParaRPr lang="it-IT" dirty="0"/>
          </a:p>
        </p:txBody>
      </p:sp>
      <p:pic>
        <p:nvPicPr>
          <p:cNvPr id="3" name="Immagine 2" descr="rocca_dei_sanvitale_di_fontanellato.jpg"/>
          <p:cNvPicPr>
            <a:picLocks noChangeAspect="1"/>
          </p:cNvPicPr>
          <p:nvPr/>
        </p:nvPicPr>
        <p:blipFill>
          <a:blip r:embed="rId2" cstate="print"/>
          <a:stretch>
            <a:fillRect/>
          </a:stretch>
        </p:blipFill>
        <p:spPr>
          <a:xfrm>
            <a:off x="1115616" y="1700808"/>
            <a:ext cx="7053973" cy="45890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404664"/>
            <a:ext cx="7776864" cy="5688632"/>
          </a:xfrm>
        </p:spPr>
        <p:txBody>
          <a:bodyPr>
            <a:normAutofit fontScale="90000"/>
          </a:bodyPr>
          <a:lstStyle/>
          <a:p>
            <a:pPr algn="l"/>
            <a:r>
              <a:rPr lang="en-GB" dirty="0" smtClean="0"/>
              <a:t>Surrounded by a water filled moat, the massive </a:t>
            </a:r>
            <a:r>
              <a:rPr lang="en-GB" dirty="0" err="1" smtClean="0"/>
              <a:t>Rocca</a:t>
            </a:r>
            <a:r>
              <a:rPr lang="en-GB" dirty="0" smtClean="0"/>
              <a:t> dominates the ancient village of </a:t>
            </a:r>
            <a:r>
              <a:rPr lang="en-GB" dirty="0" err="1" smtClean="0"/>
              <a:t>Fontanellato</a:t>
            </a:r>
            <a:r>
              <a:rPr lang="en-GB" dirty="0" smtClean="0"/>
              <a:t>. </a:t>
            </a:r>
            <a:r>
              <a:rPr lang="it-IT" dirty="0" smtClean="0"/>
              <a:t/>
            </a:r>
            <a:br>
              <a:rPr lang="it-IT" dirty="0" smtClean="0"/>
            </a:br>
            <a:r>
              <a:rPr lang="en-GB" dirty="0" smtClean="0"/>
              <a:t>The castle was owned by the noble family of </a:t>
            </a:r>
            <a:r>
              <a:rPr lang="en-GB" dirty="0" err="1" smtClean="0"/>
              <a:t>Sanvitale</a:t>
            </a:r>
            <a:r>
              <a:rPr lang="en-GB" dirty="0" smtClean="0"/>
              <a:t> from the middle ages to 1948, when the last Earl donated it to municipality.</a:t>
            </a:r>
            <a:r>
              <a:rPr lang="it-IT" dirty="0" smtClean="0"/>
              <a:t/>
            </a:r>
            <a:br>
              <a:rPr lang="it-IT" dirty="0" smtClean="0"/>
            </a:br>
            <a:r>
              <a:rPr lang="en-GB" dirty="0" smtClean="0"/>
              <a:t>The present building dates back to the beginning of 17th century.</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858218"/>
          </a:xfrm>
        </p:spPr>
        <p:txBody>
          <a:bodyPr>
            <a:noAutofit/>
          </a:bodyPr>
          <a:lstStyle/>
          <a:p>
            <a:pPr algn="l"/>
            <a:r>
              <a:rPr lang="en-GB" sz="2400" dirty="0" smtClean="0"/>
              <a:t>A small bridge connects the keep by the entrance to the square courtyard with an arcade and an open gallery. </a:t>
            </a:r>
            <a:r>
              <a:rPr lang="it-IT" sz="2400" dirty="0" smtClean="0"/>
              <a:t/>
            </a:r>
            <a:br>
              <a:rPr lang="it-IT" sz="2400" dirty="0" smtClean="0"/>
            </a:br>
            <a:r>
              <a:rPr lang="en-GB" sz="2400" dirty="0" smtClean="0"/>
              <a:t>In the rooms, are noteworthy pieces of furniture of 16th, 17th and 18th century, armours, </a:t>
            </a:r>
            <a:r>
              <a:rPr lang="en-GB" sz="2400" dirty="0" err="1" smtClean="0"/>
              <a:t>chinas</a:t>
            </a:r>
            <a:r>
              <a:rPr lang="en-GB" sz="2400" dirty="0" smtClean="0"/>
              <a:t>, and paintings.</a:t>
            </a:r>
            <a:endParaRPr lang="it-IT" sz="2400" dirty="0"/>
          </a:p>
        </p:txBody>
      </p:sp>
      <p:pic>
        <p:nvPicPr>
          <p:cNvPr id="3" name="Immagine 2" descr="castello-di-fontanellato.jpg"/>
          <p:cNvPicPr>
            <a:picLocks noChangeAspect="1"/>
          </p:cNvPicPr>
          <p:nvPr/>
        </p:nvPicPr>
        <p:blipFill>
          <a:blip r:embed="rId2" cstate="print"/>
          <a:stretch>
            <a:fillRect/>
          </a:stretch>
        </p:blipFill>
        <p:spPr>
          <a:xfrm>
            <a:off x="1475656" y="2132856"/>
            <a:ext cx="6320837" cy="42062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080120"/>
          </a:xfrm>
        </p:spPr>
        <p:txBody>
          <a:bodyPr>
            <a:normAutofit/>
          </a:bodyPr>
          <a:lstStyle/>
          <a:p>
            <a:pPr algn="l"/>
            <a:r>
              <a:rPr lang="en-GB" sz="2400" dirty="0" smtClean="0"/>
              <a:t>A small room frescoed by young Parmigianino for Paola Gonzaga and </a:t>
            </a:r>
            <a:r>
              <a:rPr lang="en-GB" sz="2400" dirty="0" err="1" smtClean="0"/>
              <a:t>Galeazzo</a:t>
            </a:r>
            <a:r>
              <a:rPr lang="en-GB" sz="2400" dirty="0" smtClean="0"/>
              <a:t> </a:t>
            </a:r>
            <a:r>
              <a:rPr lang="en-GB" sz="2400" dirty="0" err="1" smtClean="0"/>
              <a:t>Sanvitale</a:t>
            </a:r>
            <a:r>
              <a:rPr lang="en-GB" sz="2400" dirty="0" smtClean="0"/>
              <a:t> is the real masterpiece inside the castle: </a:t>
            </a:r>
            <a:endParaRPr lang="it-IT" dirty="0"/>
          </a:p>
        </p:txBody>
      </p:sp>
      <p:pic>
        <p:nvPicPr>
          <p:cNvPr id="6" name="Immagine 5" descr="300px-Parmigianino,_affreschi_di_fontanellato_01 copia.jpg"/>
          <p:cNvPicPr>
            <a:picLocks noChangeAspect="1"/>
          </p:cNvPicPr>
          <p:nvPr/>
        </p:nvPicPr>
        <p:blipFill>
          <a:blip r:embed="rId2" cstate="print"/>
          <a:stretch>
            <a:fillRect/>
          </a:stretch>
        </p:blipFill>
        <p:spPr>
          <a:xfrm>
            <a:off x="1115616" y="1556792"/>
            <a:ext cx="6768752" cy="496375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2530624" cy="5832648"/>
          </a:xfrm>
        </p:spPr>
        <p:txBody>
          <a:bodyPr>
            <a:noAutofit/>
          </a:bodyPr>
          <a:lstStyle/>
          <a:p>
            <a:pPr algn="l"/>
            <a:r>
              <a:rPr lang="en-GB" sz="2400" dirty="0" smtClean="0"/>
              <a:t>it depicts </a:t>
            </a:r>
            <a:r>
              <a:rPr lang="en-GB" sz="2400" dirty="0" err="1" smtClean="0"/>
              <a:t>Acteon's</a:t>
            </a:r>
            <a:r>
              <a:rPr lang="en-GB" sz="2400" dirty="0" smtClean="0"/>
              <a:t> metamorphosis, when he is turned into a deer after spying Diana and her maids during a bath. The room is rich of esoteric allusions and of stylistic innovations, making it one of the most interesting works of Italian Renaissance.</a:t>
            </a:r>
            <a:endParaRPr lang="it-IT" sz="2400" dirty="0"/>
          </a:p>
        </p:txBody>
      </p:sp>
      <p:pic>
        <p:nvPicPr>
          <p:cNvPr id="3" name="Immagine 2" descr="aperturafonta copia.jpg"/>
          <p:cNvPicPr>
            <a:picLocks noChangeAspect="1"/>
          </p:cNvPicPr>
          <p:nvPr/>
        </p:nvPicPr>
        <p:blipFill>
          <a:blip r:embed="rId2" cstate="print"/>
          <a:stretch>
            <a:fillRect/>
          </a:stretch>
        </p:blipFill>
        <p:spPr>
          <a:xfrm>
            <a:off x="3131840" y="548680"/>
            <a:ext cx="5654478" cy="580526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152128"/>
          </a:xfrm>
        </p:spPr>
        <p:txBody>
          <a:bodyPr>
            <a:normAutofit/>
          </a:bodyPr>
          <a:lstStyle/>
          <a:p>
            <a:pPr algn="l"/>
            <a:r>
              <a:rPr lang="en-GB" sz="2200" dirty="0" smtClean="0"/>
              <a:t>Finally we came back to Faenza. </a:t>
            </a:r>
            <a:r>
              <a:rPr lang="en-GB" sz="2200" dirty="0" smtClean="0"/>
              <a:t> On </a:t>
            </a:r>
            <a:r>
              <a:rPr lang="en-GB" sz="2200" dirty="0" smtClean="0"/>
              <a:t>the motorway there were traffic jams, so we arrived late, at 8:00</a:t>
            </a:r>
            <a:r>
              <a:rPr lang="en-GB" sz="2200" dirty="0" smtClean="0"/>
              <a:t>. </a:t>
            </a:r>
            <a:br>
              <a:rPr lang="en-GB" sz="2200" dirty="0" smtClean="0"/>
            </a:br>
            <a:r>
              <a:rPr lang="en-GB" sz="2200" dirty="0" smtClean="0"/>
              <a:t>We </a:t>
            </a:r>
            <a:r>
              <a:rPr lang="en-GB" sz="2200" dirty="0" smtClean="0"/>
              <a:t>enjoyed this trip because </a:t>
            </a:r>
            <a:r>
              <a:rPr lang="en-US" sz="2200" dirty="0" smtClean="0"/>
              <a:t>we had a lot of fun with our friends</a:t>
            </a:r>
            <a:r>
              <a:rPr lang="en-US" sz="2200" dirty="0" smtClean="0"/>
              <a:t>.</a:t>
            </a:r>
            <a:endParaRPr lang="it-IT" dirty="0"/>
          </a:p>
        </p:txBody>
      </p:sp>
      <p:pic>
        <p:nvPicPr>
          <p:cNvPr id="3" name="Immagine 2" descr="IMG_1117 copia.jpg"/>
          <p:cNvPicPr>
            <a:picLocks noChangeAspect="1"/>
          </p:cNvPicPr>
          <p:nvPr/>
        </p:nvPicPr>
        <p:blipFill>
          <a:blip r:embed="rId2" cstate="print"/>
          <a:stretch>
            <a:fillRect/>
          </a:stretch>
        </p:blipFill>
        <p:spPr>
          <a:xfrm>
            <a:off x="1187624" y="1556792"/>
            <a:ext cx="6660232" cy="49951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27584" y="467561"/>
            <a:ext cx="75243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On 8th of May we went on a school trip to Parma and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Fontanellato</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with students of class 2E and some teachers: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Mrs</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Donati</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Mrs</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Basso,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Mrs</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Rondelli</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Miss </a:t>
            </a:r>
            <a:r>
              <a:rPr kumimoji="0" lang="en-US" sz="36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Moschini</a:t>
            </a: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it-IT"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We left at 7:30 and we travelled by coach, we stopped at a motorway cafe and we arrived in Parma at about 9:45.</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899592" y="692696"/>
            <a:ext cx="2736304" cy="5479504"/>
          </a:xfrm>
        </p:spPr>
        <p:txBody>
          <a:bodyPr>
            <a:normAutofit/>
          </a:bodyPr>
          <a:lstStyle/>
          <a:p>
            <a:r>
              <a:rPr lang="en-US" sz="3600" dirty="0" smtClean="0"/>
              <a:t>First we visited the </a:t>
            </a:r>
            <a:r>
              <a:rPr lang="it-IT" sz="3600" dirty="0" err="1" smtClean="0"/>
              <a:t>baptistery</a:t>
            </a:r>
            <a:r>
              <a:rPr lang="it-IT" sz="3600" dirty="0" smtClean="0"/>
              <a:t>, </a:t>
            </a:r>
            <a:r>
              <a:rPr lang="it-IT" sz="3600" dirty="0" err="1" smtClean="0"/>
              <a:t>which</a:t>
            </a:r>
            <a:r>
              <a:rPr lang="it-IT" sz="3600" dirty="0" smtClean="0"/>
              <a:t> </a:t>
            </a:r>
            <a:r>
              <a:rPr lang="it-IT" sz="3600" dirty="0" err="1" smtClean="0"/>
              <a:t>is</a:t>
            </a:r>
            <a:r>
              <a:rPr lang="it-IT" sz="3600" dirty="0" smtClean="0"/>
              <a:t> just </a:t>
            </a:r>
            <a:r>
              <a:rPr lang="it-IT" sz="3600" dirty="0" err="1" smtClean="0"/>
              <a:t>next</a:t>
            </a:r>
            <a:r>
              <a:rPr lang="it-IT" sz="3600" dirty="0" smtClean="0"/>
              <a:t> </a:t>
            </a:r>
            <a:r>
              <a:rPr lang="it-IT" sz="3600" dirty="0" err="1" smtClean="0"/>
              <a:t>to</a:t>
            </a:r>
            <a:r>
              <a:rPr lang="it-IT" sz="3600" dirty="0" smtClean="0"/>
              <a:t> the </a:t>
            </a:r>
            <a:r>
              <a:rPr lang="it-IT" sz="3600" dirty="0" err="1" smtClean="0"/>
              <a:t>cathedral</a:t>
            </a:r>
            <a:r>
              <a:rPr lang="it-IT" sz="3600" dirty="0" smtClean="0"/>
              <a:t>.</a:t>
            </a:r>
            <a:r>
              <a:rPr lang="it-IT" dirty="0" smtClean="0"/>
              <a:t/>
            </a:r>
            <a:br>
              <a:rPr lang="it-IT" dirty="0" smtClean="0"/>
            </a:br>
            <a:endParaRPr lang="it-IT" dirty="0"/>
          </a:p>
        </p:txBody>
      </p:sp>
      <p:pic>
        <p:nvPicPr>
          <p:cNvPr id="14" name="Immagine 13" descr="IMG_1091 copia.jpg"/>
          <p:cNvPicPr>
            <a:picLocks noChangeAspect="1"/>
          </p:cNvPicPr>
          <p:nvPr/>
        </p:nvPicPr>
        <p:blipFill>
          <a:blip r:embed="rId2" cstate="print"/>
          <a:stretch>
            <a:fillRect/>
          </a:stretch>
        </p:blipFill>
        <p:spPr>
          <a:xfrm>
            <a:off x="3869923" y="404664"/>
            <a:ext cx="4374485" cy="58326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4"/>
            <a:ext cx="3888432" cy="5256584"/>
          </a:xfrm>
        </p:spPr>
        <p:txBody>
          <a:bodyPr>
            <a:noAutofit/>
          </a:bodyPr>
          <a:lstStyle/>
          <a:p>
            <a:pPr algn="just"/>
            <a:r>
              <a:rPr lang="en-GB" sz="2400" dirty="0"/>
              <a:t>The octagonal baptistery was built </a:t>
            </a:r>
            <a:r>
              <a:rPr lang="en-GB" sz="2400" i="1" dirty="0"/>
              <a:t>between 1196 ad 1307</a:t>
            </a:r>
            <a:r>
              <a:rPr lang="en-GB" sz="2400" dirty="0"/>
              <a:t> using the precious pink Verona marble. It has four tiers of open loggias topped by a row of blind arches and crowning pinnacles and it is certainly the most outstanding example of the transition from Romanesque to Gothic art in Italy. </a:t>
            </a:r>
            <a:br>
              <a:rPr lang="en-GB" sz="2400" dirty="0"/>
            </a:br>
            <a:endParaRPr lang="it-IT" sz="2400" dirty="0"/>
          </a:p>
        </p:txBody>
      </p:sp>
      <p:pic>
        <p:nvPicPr>
          <p:cNvPr id="26626" name="Picture 2" descr="http://www.transromanica.com/c_poi/890-2-bi_battistero_parma.jpg"/>
          <p:cNvPicPr>
            <a:picLocks noChangeAspect="1" noChangeArrowheads="1"/>
          </p:cNvPicPr>
          <p:nvPr/>
        </p:nvPicPr>
        <p:blipFill>
          <a:blip r:embed="rId2" cstate="print"/>
          <a:srcRect/>
          <a:stretch>
            <a:fillRect/>
          </a:stretch>
        </p:blipFill>
        <p:spPr bwMode="auto">
          <a:xfrm>
            <a:off x="5076056" y="404664"/>
            <a:ext cx="2952750" cy="58769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25144"/>
            <a:ext cx="8291264" cy="1656184"/>
          </a:xfrm>
        </p:spPr>
        <p:txBody>
          <a:bodyPr>
            <a:normAutofit/>
          </a:bodyPr>
          <a:lstStyle/>
          <a:p>
            <a:pPr algn="just"/>
            <a:r>
              <a:rPr lang="en-GB" sz="2400" dirty="0" err="1"/>
              <a:t>Benedetto</a:t>
            </a:r>
            <a:r>
              <a:rPr lang="en-GB" sz="2400" dirty="0"/>
              <a:t> </a:t>
            </a:r>
            <a:r>
              <a:rPr lang="en-GB" sz="2400" dirty="0" err="1"/>
              <a:t>Antelami</a:t>
            </a:r>
            <a:r>
              <a:rPr lang="en-GB" sz="2400" dirty="0"/>
              <a:t> supervised its construction and executed almost all the decorative sculptures of the interior, which is a sixteen-sided polygon crowned with an umbrella vault.</a:t>
            </a:r>
            <a:r>
              <a:rPr lang="it-IT" sz="2400" dirty="0"/>
              <a:t/>
            </a:r>
            <a:br>
              <a:rPr lang="it-IT" sz="2400" dirty="0"/>
            </a:br>
            <a:endParaRPr lang="it-IT" sz="2400" dirty="0"/>
          </a:p>
        </p:txBody>
      </p:sp>
      <p:pic>
        <p:nvPicPr>
          <p:cNvPr id="25602" name="Picture 2" descr="http://www.trickster.lettere.unipd.it/numero/cortoni_bibbia/immagini/IlBattisterodiParmaoperadiBenedettoAntelami11961260.jpg"/>
          <p:cNvPicPr>
            <a:picLocks noChangeAspect="1" noChangeArrowheads="1"/>
          </p:cNvPicPr>
          <p:nvPr/>
        </p:nvPicPr>
        <p:blipFill>
          <a:blip r:embed="rId2" cstate="print"/>
          <a:srcRect/>
          <a:stretch>
            <a:fillRect/>
          </a:stretch>
        </p:blipFill>
        <p:spPr bwMode="auto">
          <a:xfrm>
            <a:off x="1907704" y="548680"/>
            <a:ext cx="5350416" cy="39319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Then</a:t>
            </a:r>
            <a:r>
              <a:rPr lang="it-IT" dirty="0"/>
              <a:t> </a:t>
            </a:r>
            <a:r>
              <a:rPr lang="it-IT" dirty="0" err="1"/>
              <a:t>we</a:t>
            </a:r>
            <a:r>
              <a:rPr lang="it-IT" dirty="0"/>
              <a:t> </a:t>
            </a:r>
            <a:r>
              <a:rPr lang="it-IT" dirty="0" err="1"/>
              <a:t>visited</a:t>
            </a:r>
            <a:r>
              <a:rPr lang="it-IT" dirty="0"/>
              <a:t> the </a:t>
            </a:r>
            <a:r>
              <a:rPr lang="it-IT" dirty="0" err="1"/>
              <a:t>cathedral</a:t>
            </a:r>
            <a:r>
              <a:rPr lang="it-IT" dirty="0" smtClean="0"/>
              <a:t>.</a:t>
            </a:r>
            <a:endParaRPr lang="it-IT" dirty="0"/>
          </a:p>
        </p:txBody>
      </p:sp>
      <p:pic>
        <p:nvPicPr>
          <p:cNvPr id="27650" name="Picture 2" descr="http://www.santantonio.org/messaggero/upload/foto/0506_71.jpg"/>
          <p:cNvPicPr>
            <a:picLocks noChangeAspect="1" noChangeArrowheads="1"/>
          </p:cNvPicPr>
          <p:nvPr/>
        </p:nvPicPr>
        <p:blipFill>
          <a:blip r:embed="rId2" cstate="print"/>
          <a:srcRect/>
          <a:stretch>
            <a:fillRect/>
          </a:stretch>
        </p:blipFill>
        <p:spPr bwMode="auto">
          <a:xfrm>
            <a:off x="1619672" y="1340768"/>
            <a:ext cx="5832648" cy="519105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1512168"/>
          </a:xfrm>
        </p:spPr>
        <p:txBody>
          <a:bodyPr>
            <a:normAutofit fontScale="90000"/>
          </a:bodyPr>
          <a:lstStyle/>
          <a:p>
            <a:pPr algn="just"/>
            <a:r>
              <a:rPr lang="en-GB" sz="3100" dirty="0" smtClean="0"/>
              <a:t/>
            </a:r>
            <a:br>
              <a:rPr lang="en-GB" sz="3100" dirty="0" smtClean="0"/>
            </a:br>
            <a:r>
              <a:rPr lang="en-GB" sz="3100" dirty="0" smtClean="0"/>
              <a:t/>
            </a:r>
            <a:br>
              <a:rPr lang="en-GB" sz="3100" dirty="0" smtClean="0"/>
            </a:br>
            <a:r>
              <a:rPr lang="en-GB" sz="3100" dirty="0" smtClean="0"/>
              <a:t/>
            </a:r>
            <a:br>
              <a:rPr lang="en-GB" sz="3100" dirty="0" smtClean="0"/>
            </a:br>
            <a:r>
              <a:rPr lang="en-GB" sz="3100" dirty="0" smtClean="0"/>
              <a:t/>
            </a:r>
            <a:br>
              <a:rPr lang="en-GB" sz="3100" dirty="0" smtClean="0"/>
            </a:br>
            <a:r>
              <a:rPr lang="en-GB" sz="3100" dirty="0" smtClean="0"/>
              <a:t/>
            </a:r>
            <a:br>
              <a:rPr lang="en-GB" sz="3100" dirty="0" smtClean="0"/>
            </a:br>
            <a:r>
              <a:rPr lang="en-GB" sz="3100" dirty="0" smtClean="0"/>
              <a:t/>
            </a:r>
            <a:br>
              <a:rPr lang="en-GB" sz="3100" dirty="0" smtClean="0"/>
            </a:br>
            <a:r>
              <a:rPr lang="en-GB" dirty="0" smtClean="0"/>
              <a:t/>
            </a:r>
            <a:br>
              <a:rPr lang="en-GB" dirty="0" smtClean="0"/>
            </a:br>
            <a:endParaRPr lang="it-IT" dirty="0"/>
          </a:p>
        </p:txBody>
      </p:sp>
      <p:sp>
        <p:nvSpPr>
          <p:cNvPr id="4" name="CasellaDiTesto 3"/>
          <p:cNvSpPr txBox="1"/>
          <p:nvPr/>
        </p:nvSpPr>
        <p:spPr>
          <a:xfrm>
            <a:off x="683568" y="404665"/>
            <a:ext cx="7992888" cy="5816977"/>
          </a:xfrm>
          <a:prstGeom prst="rect">
            <a:avLst/>
          </a:prstGeom>
          <a:noFill/>
        </p:spPr>
        <p:txBody>
          <a:bodyPr wrap="square" rtlCol="0">
            <a:spAutoFit/>
          </a:bodyPr>
          <a:lstStyle/>
          <a:p>
            <a:r>
              <a:rPr lang="en-GB" sz="3100" dirty="0" smtClean="0"/>
              <a:t>The cathedral, dedicated to the Virgin Mary, can be considered one of the finest examples of Romanesque architecture in Italy. It was destroyed by an earthquake in 1117, and was rebuilt and completed in the 12th century. </a:t>
            </a:r>
          </a:p>
          <a:p>
            <a:r>
              <a:rPr lang="en-GB" sz="3100" dirty="0" smtClean="0"/>
              <a:t>The tall bell tower, topped by a gilt copper angel, was added in the following century and the side chapels during the 14th and 15th century. </a:t>
            </a:r>
          </a:p>
          <a:p>
            <a:r>
              <a:rPr lang="it-IT" sz="3100" dirty="0" smtClean="0"/>
              <a:t/>
            </a:r>
            <a:br>
              <a:rPr lang="it-IT" sz="3100" dirty="0" smtClean="0"/>
            </a:br>
            <a:r>
              <a:rPr lang="en-GB" sz="3100" dirty="0" smtClean="0"/>
              <a:t>The bell  tower is now covered with scaffoldings after the flash of lightening that hit the </a:t>
            </a:r>
            <a:r>
              <a:rPr lang="en-GB" sz="3100" dirty="0" err="1" smtClean="0"/>
              <a:t>Angiol</a:t>
            </a:r>
            <a:r>
              <a:rPr lang="en-GB" sz="3100" dirty="0" smtClean="0"/>
              <a:t> </a:t>
            </a:r>
            <a:r>
              <a:rPr lang="en-GB" sz="3100" dirty="0" err="1" smtClean="0"/>
              <a:t>d'or</a:t>
            </a:r>
            <a:r>
              <a:rPr lang="en-GB" sz="3100" dirty="0" smtClean="0"/>
              <a:t> and the tower's spire.</a:t>
            </a:r>
            <a:endParaRPr lang="it-IT"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19256" cy="2304256"/>
          </a:xfrm>
        </p:spPr>
        <p:txBody>
          <a:bodyPr>
            <a:noAutofit/>
          </a:bodyPr>
          <a:lstStyle/>
          <a:p>
            <a:pPr algn="l"/>
            <a:r>
              <a:rPr lang="en-GB" sz="2800" dirty="0" smtClean="0"/>
              <a:t>The facade is made from blocks of sandstone and decorated with a row of loggias and two tiers of galleries. The porch on the main door is supported by lions, built in 1281 by master stone-cutter </a:t>
            </a:r>
            <a:r>
              <a:rPr lang="en-GB" sz="2800" dirty="0" err="1" smtClean="0"/>
              <a:t>Giambono</a:t>
            </a:r>
            <a:r>
              <a:rPr lang="en-GB" sz="2800" dirty="0" smtClean="0"/>
              <a:t> </a:t>
            </a:r>
            <a:r>
              <a:rPr lang="en-GB" sz="2800" dirty="0" err="1" smtClean="0"/>
              <a:t>da</a:t>
            </a:r>
            <a:r>
              <a:rPr lang="en-GB" sz="2800" dirty="0" smtClean="0"/>
              <a:t> </a:t>
            </a:r>
            <a:r>
              <a:rPr lang="en-GB" sz="2800" dirty="0" err="1" smtClean="0"/>
              <a:t>Bissone</a:t>
            </a:r>
            <a:r>
              <a:rPr lang="en-GB" sz="2800" dirty="0" smtClean="0"/>
              <a:t>. </a:t>
            </a:r>
            <a:br>
              <a:rPr lang="en-GB" sz="2800" dirty="0" smtClean="0"/>
            </a:br>
            <a:endParaRPr lang="it-IT" sz="2800" dirty="0"/>
          </a:p>
        </p:txBody>
      </p:sp>
      <p:pic>
        <p:nvPicPr>
          <p:cNvPr id="3" name="Immagine 2" descr="IMG_1087 copia.jpg"/>
          <p:cNvPicPr>
            <a:picLocks noChangeAspect="1"/>
          </p:cNvPicPr>
          <p:nvPr/>
        </p:nvPicPr>
        <p:blipFill>
          <a:blip r:embed="rId2" cstate="print"/>
          <a:stretch>
            <a:fillRect/>
          </a:stretch>
        </p:blipFill>
        <p:spPr>
          <a:xfrm>
            <a:off x="1907704" y="2492896"/>
            <a:ext cx="5292080" cy="3969060"/>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701</Words>
  <Application>Microsoft Office PowerPoint</Application>
  <PresentationFormat>Presentazione su schermo (4:3)</PresentationFormat>
  <Paragraphs>30</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SCHOOL TRIP TO PARMA AND FONTANELLATO</vt:lpstr>
      <vt:lpstr>Diapositiva 2</vt:lpstr>
      <vt:lpstr>Diapositiva 3</vt:lpstr>
      <vt:lpstr>Diapositiva 4</vt:lpstr>
      <vt:lpstr>The octagonal baptistery was built between 1196 ad 1307 using the precious pink Verona marble. It has four tiers of open loggias topped by a row of blind arches and crowning pinnacles and it is certainly the most outstanding example of the transition from Romanesque to Gothic art in Italy.  </vt:lpstr>
      <vt:lpstr>Benedetto Antelami supervised its construction and executed almost all the decorative sculptures of the interior, which is a sixteen-sided polygon crowned with an umbrella vault. </vt:lpstr>
      <vt:lpstr>Then we visited the cathedral.</vt:lpstr>
      <vt:lpstr>       </vt:lpstr>
      <vt:lpstr>The facade is made from blocks of sandstone and decorated with a row of loggias and two tiers of galleries. The porch on the main door is supported by lions, built in 1281 by master stone-cutter Giambono da Bissone.  </vt:lpstr>
      <vt:lpstr>The interior of the Cathedral is shaped on a Latin cross.</vt:lpstr>
      <vt:lpstr>A 16th century red Verona marble staircase leads up to the transepts where, on the right, is the famous relief of the Deposition by Benedetto Antelami, one of the finest examples of Romanesque sculpture. </vt:lpstr>
      <vt:lpstr>The great void of the dome was frescoed by Correggio in 1526 with the Assumption of the Virgin.</vt:lpstr>
      <vt:lpstr>After that we saw the old Pharmacy of  S. Giovanni. The historical apothecary, dating back to 1201, can be found in the west side of the monastery of San Giovanni. It was run by Benedectine monks and remained in use until 1766.  In the 16th-17th century interior a large collection of apothecary vases is displayed on ancient wooden shelves: tall and cylindrical albarelli, flasks, jugs and mortars for the preparation of remedies. </vt:lpstr>
      <vt:lpstr>Then we went to the Church of St. Mary of Steccata.  The church was begun in 1521 in order to give shelter to a picture of the Madonna said to be miraculous that originally hung on the wall of a small oratory called "dello steccato" or wooden shield.  </vt:lpstr>
      <vt:lpstr>Consecrated in 1539, the church is built in an elegant Bramante style in the shape of a Greek cross with semicircular apses and square corner chapels.</vt:lpstr>
      <vt:lpstr>Finally we went to the Pilotta Palace to visit the Farnese Theatre.</vt:lpstr>
      <vt:lpstr>The theatre Farnese, one of the most beautiful historical theatres in Italy, was built between 1618 and 1619 at the order of Ranuccio I. It was built in the former arms room of Pilotta palace, and was opened in 1628 for the wedding of Margherita de Medici and Duke Odoardo Farnese, with mythological and allegorical performances and a spectacular naumachia.   </vt:lpstr>
      <vt:lpstr>The stage was equipped with an innovative system of movable scenery and special effects were used to recreate land and sea not only on the stage but also in the huge auditorium.</vt:lpstr>
      <vt:lpstr>The theatre, built out of wood, plaster, straw and scraps of fabric, fell into a state of disrepair after the last performance in 1732 and was almost completely destroyed by Allied bombing in 1944. It was rebuilt in 1950 using the same materials.</vt:lpstr>
      <vt:lpstr>At one o’clock we had lunch at the Ducal Park; we ate our packed lunches and we bought ice-creams. The weather was good in the morning and a bit hot in the afternoon.   The elaborated green architecture of the old trees in the Ducal Park was designed in 1560 and extended in the 18th century.   In the Park houses the beautiful Ducal Palace and was opened to the citizens under Marie Louise. Facilities in the park include a playground for kids, fountains, sport tracks, area for dogs, cafè with outdoor tables.</vt:lpstr>
      <vt:lpstr>At 3 o’clock we got back to the coach and we went to Fontanellato, where we visited the castle.</vt:lpstr>
      <vt:lpstr>Surrounded by a water filled moat, the massive Rocca dominates the ancient village of Fontanellato.  The castle was owned by the noble family of Sanvitale from the middle ages to 1948, when the last Earl donated it to municipality. The present building dates back to the beginning of 17th century.</vt:lpstr>
      <vt:lpstr>A small bridge connects the keep by the entrance to the square courtyard with an arcade and an open gallery.  In the rooms, are noteworthy pieces of furniture of 16th, 17th and 18th century, armours, chinas, and paintings.</vt:lpstr>
      <vt:lpstr>A small room frescoed by young Parmigianino for Paola Gonzaga and Galeazzo Sanvitale is the real masterpiece inside the castle: </vt:lpstr>
      <vt:lpstr>it depicts Acteon's metamorphosis, when he is turned into a deer after spying Diana and her maids during a bath. The room is rich of esoteric allusions and of stylistic innovations, making it one of the most interesting works of Italian Renaissance.</vt:lpstr>
      <vt:lpstr>Finally we came back to Faenza.  On the motorway there were traffic jams, so we arrived late, at 8:00.  We enjoyed this trip because we had a lot of fun with our friends.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TRIP TO PARMA AND FONTANELLATO</dc:title>
  <dc:creator>Docenti</dc:creator>
  <cp:lastModifiedBy>Docenti</cp:lastModifiedBy>
  <cp:revision>19</cp:revision>
  <dcterms:created xsi:type="dcterms:W3CDTF">2013-05-21T07:30:08Z</dcterms:created>
  <dcterms:modified xsi:type="dcterms:W3CDTF">2013-06-04T07:25:45Z</dcterms:modified>
</cp:coreProperties>
</file>